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15F927-A2A9-4253-ABB5-D4EB153BF54B}">
  <a:tblStyle styleId="{2E15F927-A2A9-4253-ABB5-D4EB153BF5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48d4c5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48d4c5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09cc0ff5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09cc0ff5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09cc0ff5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09cc0ff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0db8720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0db8720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48d4c5cc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48d4c5cc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48d4c5c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48d4c5c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48d4c5cc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148d4c5cc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48d4c5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48d4c5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25dbf7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025dbf7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f8cc5a104db8d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f8cc5a104db8d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6c8f9ad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6c8f9ad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These findings suggest that there may be certain biases or limitations in the definition or calculation of the value premium within the Fama-French framework.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e855231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ee855231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115a41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115a41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115a410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115a410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148d4c5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148d4c5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148d4c5cc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148d4c5cc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148d4c5c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148d4c5c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148d4c5cc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148d4c5cc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9301067b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9301067b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9301067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9301067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9301067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9301067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713ca343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713ca343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08cd092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08cd092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e855231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e855231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6c8f9ad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6c8f9ad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148d4c5c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148d4c5c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148d4c5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148d4c5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09cc0ff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09cc0ff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09cc0ff5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09cc0ff5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09cc0ff5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09cc0ff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ee855231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ee855231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ee855231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ee855231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025dbf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025dbf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48d4c5c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148d4c5c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48d4c5c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48d4c5c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09cc0ff5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09cc0ff5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259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QF624 Machine Learning and Financial Applications Project</a:t>
            </a:r>
            <a:endParaRPr sz="3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919175"/>
            <a:ext cx="76881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Group 2: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Wang Li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 Voo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 Wenqin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 Wong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 Seah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(PCR)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5625675" y="3965975"/>
            <a:ext cx="332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AAPL is generated with 2 component(s)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AAPL: 0.14753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677717" cy="30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(PCR)</a:t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5625675" y="3965975"/>
            <a:ext cx="332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GOOGL is generated with 31 component(s)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AAPL: 0.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06964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0" y="1854000"/>
            <a:ext cx="4676400" cy="30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(PCR)</a:t>
            </a:r>
            <a:endParaRPr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24" y="1853850"/>
            <a:ext cx="72529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Recurrent </a:t>
            </a:r>
            <a:r>
              <a:rPr lang="en-GB"/>
              <a:t>Neural</a:t>
            </a:r>
            <a:r>
              <a:rPr lang="en-GB"/>
              <a:t> Network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Final Model hyperparameters:</a:t>
            </a:r>
            <a:endParaRPr/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two LSTM layers (128 neurons, 64 neurons)</a:t>
            </a:r>
            <a:endParaRPr/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Optimiser = ‘Adam’ with a learning rate of 0.0225</a:t>
            </a:r>
            <a:endParaRPr/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Batch_size = 4, epochs = 50</a:t>
            </a:r>
            <a:endParaRPr/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Standard Scaler for input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</a:t>
            </a:r>
            <a:r>
              <a:rPr lang="en-GB"/>
              <a:t>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0" y="2006250"/>
            <a:ext cx="3886801" cy="25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251" y="2006250"/>
            <a:ext cx="3886801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5" y="2006250"/>
            <a:ext cx="3886801" cy="25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476" y="20062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825" y="1853850"/>
            <a:ext cx="3886801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33575" y="3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25" y="868925"/>
            <a:ext cx="8328249" cy="173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333575" y="468725"/>
            <a:ext cx="3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- RMSE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98825" y="2571750"/>
            <a:ext cx="3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- MAPE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75" y="2971949"/>
            <a:ext cx="8375699" cy="17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7722925" y="834225"/>
            <a:ext cx="501600" cy="17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722925" y="2941650"/>
            <a:ext cx="501600" cy="17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8254050" y="834225"/>
            <a:ext cx="455100" cy="1770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8254050" y="2943000"/>
            <a:ext cx="455100" cy="1770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3132150" y="859800"/>
            <a:ext cx="2282700" cy="17379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3059375" y="2987975"/>
            <a:ext cx="2282700" cy="17379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 (NLP)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729450" y="2078875"/>
            <a:ext cx="34038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lang="en-GB"/>
              <a:t>Quarterly earning calls transcripts (Presentation and Q&amp;A) -&gt; </a:t>
            </a:r>
            <a:r>
              <a:rPr lang="en-GB"/>
              <a:t>perform sentiment analysis -&gt;  forecast stock price movements</a:t>
            </a:r>
            <a:endParaRPr/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lang="en-GB"/>
              <a:t>Company's financial performance, business operations, management's outlook, and address questions from analysts and investors </a:t>
            </a:r>
            <a:endParaRPr/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lang="en-GB"/>
              <a:t>S</a:t>
            </a:r>
            <a:r>
              <a:rPr lang="en-GB"/>
              <a:t>entiment analysis - </a:t>
            </a:r>
            <a:r>
              <a:rPr lang="en-GB"/>
              <a:t>understand if the tone of the transcripts is positive, negative, neutral, or contains other emotion value</a:t>
            </a:r>
            <a:endParaRPr/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5384"/>
              <a:buChar char="●"/>
            </a:pPr>
            <a:r>
              <a:rPr lang="en-GB"/>
              <a:t>The overall sentiment expressed in the call can then be used to help us </a:t>
            </a:r>
            <a:r>
              <a:rPr lang="en-GB"/>
              <a:t>decide if we should invest in the company’s stock</a:t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Wenqin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386" y="1853850"/>
            <a:ext cx="2226940" cy="28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725" y="1853850"/>
            <a:ext cx="2255678" cy="28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 (NLP)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729450" y="1774075"/>
            <a:ext cx="7688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There are several open-source NLP packages available that provide powerful tools to perform various NLP tasks, including sentiment analysis. For example, TextBlob, Transformers etc.</a:t>
            </a:r>
            <a:endParaRPr sz="1100"/>
          </a:p>
        </p:txBody>
      </p:sp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47" name="Google Shape;247;p31"/>
          <p:cNvGraphicFramePr/>
          <p:nvPr/>
        </p:nvGraphicFramePr>
        <p:xfrm>
          <a:off x="269650" y="225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{2E15F927-A2A9-4253-ABB5-D4EB153BF54B}</a:tableStyleId>
              </a:tblPr>
              <a:tblGrid>
                <a:gridCol w="910900"/>
                <a:gridCol w="3855750"/>
                <a:gridCol w="3762650"/>
              </a:tblGrid>
              <a:tr h="42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TextBlob 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(based on NLTK and pattern library)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Fin</a:t>
                      </a: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BERT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(a specialised BERT model in financial domain)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9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Advantages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Simple and easy to use, with a straightforward API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Offers a lexicon-based sentiment analysis (word/phrase-level sentiment scores based on a predefined dictionary. Then aggregate to calculate the overall sentiment score for a sentence)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Does not require extensive computational resources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Provide a good starting point for analysis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A </a:t>
                      </a: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State-of-the-art NLP model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Pre-trained on a large financial corpus, </a:t>
                      </a: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taking into account financial jargon and sentiment patterns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Offers domain-specific understanding and can provide better accuracy for financial sentiment analysis compared to general-purpose models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09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Limitations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Relies on predefined rules, which may not capture the nuances and complexities of language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Limited in terms of advanced NLP capabilities and domain-specific understanding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May not provide high accuracy compared to more advanced models such as transformer-based models (e.g., BERT, GPT, RoBERTa)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</a:t>
                      </a: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Requires computational resources and processing power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- Requires labeled financial data for fine-tuning, which may be challenging to obtain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Wenqin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Problem &amp; Objective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Conventional methods used to predict stock price returns rely heavily on numerical data, and cannot fully utilise all the available information about a company. 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were noted to be highly dependent on the type of stocks whose returns were being predicted.</a:t>
            </a:r>
            <a:endParaRPr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Cazalet and Roncalli (2014) found that </a:t>
            </a:r>
            <a:r>
              <a:rPr lang="en-GB" sz="1200"/>
              <a:t>one of the issues with the Fama-French risk factors is the value premium, which is larger for small stocks in general. 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Cremers and Zitzewitz (2013) found </a:t>
            </a:r>
            <a:r>
              <a:rPr lang="en-GB" sz="1200"/>
              <a:t>that the Fama-French factors </a:t>
            </a:r>
            <a:r>
              <a:rPr lang="en-GB" sz="1200"/>
              <a:t>placed a </a:t>
            </a:r>
            <a:r>
              <a:rPr lang="en-GB" sz="1200"/>
              <a:t>disproportionate weight </a:t>
            </a:r>
            <a:r>
              <a:rPr lang="en-GB" sz="1200"/>
              <a:t>on small value stocks.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Lambert and Hübner (2014) found that this was a result of a theoretical bias in the definition of the premium. </a:t>
            </a:r>
            <a:endParaRPr sz="12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TextBlob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729450" y="2078875"/>
            <a:ext cx="757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TextBlob sentiment analyser can return two properties for a given input</a:t>
            </a:r>
            <a:endParaRPr sz="11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Polarity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refers to the sentiment expressed in a text, whether it is positive, negative, or neutral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takes a float score between [-1 , +1]. -1 suggests highly negative, +1 suggests highly positive, 0 suggests </a:t>
            </a:r>
            <a:r>
              <a:rPr lang="en-GB" sz="1100"/>
              <a:t>neutral</a:t>
            </a:r>
            <a:endParaRPr sz="11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Subjectivity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measures how subjective or objective a text is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takes a float score between [0,  +1]. 0 suggests maximum objectivity and +1 suggests highly subjective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Wenqin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334" y="3693050"/>
            <a:ext cx="6819189" cy="1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TextBlob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729450" y="1853850"/>
            <a:ext cx="76887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en-GB" sz="1102"/>
              <a:t>Data pre-processing (removing duplicate characters, multiple whitespaces, and stopwords)</a:t>
            </a:r>
            <a:endParaRPr sz="1102"/>
          </a:p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en-GB" sz="1102"/>
              <a:t>Get the average polarity score of each transcript </a:t>
            </a:r>
            <a:r>
              <a:rPr lang="en-GB" sz="1102"/>
              <a:t>of a particular date </a:t>
            </a:r>
            <a:r>
              <a:rPr lang="en-GB" sz="1102"/>
              <a:t>to predict the future stock price movement    </a:t>
            </a:r>
            <a:endParaRPr sz="1102"/>
          </a:p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en-GB" sz="1102"/>
              <a:t>Compare to the actual </a:t>
            </a:r>
            <a:r>
              <a:rPr lang="en-GB" sz="1102"/>
              <a:t>historical stock price movement for the next day and the next quarter</a:t>
            </a:r>
            <a:endParaRPr sz="1102"/>
          </a:p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en-GB" sz="1102"/>
              <a:t>Limitations: ( data noise - Q&amp;A split; model limitation )</a:t>
            </a:r>
            <a:endParaRPr sz="1102"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65" name="Google Shape;265;p33"/>
          <p:cNvGraphicFramePr/>
          <p:nvPr/>
        </p:nvGraphicFramePr>
        <p:xfrm>
          <a:off x="397000" y="383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{2E15F927-A2A9-4253-ABB5-D4EB153BF54B}</a:tableStyleId>
              </a:tblPr>
              <a:tblGrid>
                <a:gridCol w="2567150"/>
                <a:gridCol w="1161225"/>
                <a:gridCol w="1161225"/>
                <a:gridCol w="1161225"/>
                <a:gridCol w="1161225"/>
                <a:gridCol w="1161225"/>
              </a:tblGrid>
              <a:tr h="2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Ticker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AAPL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AMZN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GOOGL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META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NFLX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Next Day Movement Prediction A</a:t>
                      </a: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ccuracy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55.26%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47</a:t>
                      </a: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.37%</a:t>
                      </a:r>
                      <a:endParaRPr sz="800"/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60.53%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65.79%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63.16%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Next Quarter Movement Prediction Accuracy</a:t>
                      </a:r>
                      <a:endParaRPr b="1"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68.42%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60.53%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60.53%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63.16%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Lato"/>
                          <a:ea typeface="Lato"/>
                          <a:cs typeface="Lato"/>
                          <a:sym typeface="Lato"/>
                        </a:rPr>
                        <a:t>65.79%</a:t>
                      </a:r>
                      <a:endParaRPr sz="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0" marR="0" marL="91425" anchor="ctr"/>
                </a:tc>
              </a:tr>
            </a:tbl>
          </a:graphicData>
        </a:graphic>
      </p:graphicFrame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49" y="2653047"/>
            <a:ext cx="4581224" cy="10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285" y="2653050"/>
            <a:ext cx="3791991" cy="10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Wenqin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FinBERT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864925" y="814925"/>
            <a:ext cx="43689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/>
              <a:t>Earnings Call Transcript   Question and Answer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Applied FinBERT on every sentence in Answers for each  Question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scope not defined, a lot of white spaces are deemed positive sentiment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20" y="1853850"/>
            <a:ext cx="2554450" cy="30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486" y="2113676"/>
            <a:ext cx="3188499" cy="28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2009175" y="544200"/>
            <a:ext cx="64071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FinBERT - Defining Question and Corresponding Answer 2</a:t>
            </a:r>
            <a:endParaRPr/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99" y="1775725"/>
            <a:ext cx="2631750" cy="32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25150"/>
            <a:ext cx="8839204" cy="2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36"/>
          <p:cNvSpPr txBox="1"/>
          <p:nvPr>
            <p:ph type="title"/>
          </p:nvPr>
        </p:nvSpPr>
        <p:spPr>
          <a:xfrm>
            <a:off x="656400" y="427300"/>
            <a:ext cx="76887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FinBERT - Defining Question and Corresponding Answer 2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64025"/>
            <a:ext cx="7199498" cy="26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942450" y="3840950"/>
            <a:ext cx="62541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Find sentences that ends with </a:t>
            </a:r>
            <a:r>
              <a:rPr lang="en-GB" sz="1900"/>
              <a:t>? </a:t>
            </a:r>
            <a:r>
              <a:rPr lang="en-GB" sz="1200"/>
              <a:t>Till the next </a:t>
            </a:r>
            <a:r>
              <a:rPr lang="en-GB" sz="1900"/>
              <a:t>?</a:t>
            </a:r>
            <a:r>
              <a:rPr lang="en-GB" sz="1200"/>
              <a:t>  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 Any sentences in between ends with </a:t>
            </a:r>
            <a:r>
              <a:rPr lang="en-GB" sz="1600"/>
              <a:t>.</a:t>
            </a:r>
            <a:r>
              <a:rPr lang="en-GB" sz="1200"/>
              <a:t>  based on the above criteria</a:t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Will be mapped as a corresponding question-response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847600" y="1296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FinBERT - Interesting Findings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5859500" y="2139000"/>
            <a:ext cx="28860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 sub-questions in a Question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Question ends with a . </a:t>
            </a:r>
            <a:endParaRPr/>
          </a:p>
          <a:p>
            <a: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Inability to group such statements as a single question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61316" t="0"/>
          <a:stretch/>
        </p:blipFill>
        <p:spPr>
          <a:xfrm>
            <a:off x="701375" y="1883075"/>
            <a:ext cx="4979226" cy="29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Jeriel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771525"/>
            <a:ext cx="8839198" cy="11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8325"/>
            <a:ext cx="8839199" cy="7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50" y="2695961"/>
            <a:ext cx="8839199" cy="9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0018"/>
            <a:ext cx="8839199" cy="9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0" y="1059000"/>
            <a:ext cx="8954051" cy="30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99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38" y="784150"/>
            <a:ext cx="8566525" cy="1787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40"/>
          <p:cNvSpPr txBox="1"/>
          <p:nvPr/>
        </p:nvSpPr>
        <p:spPr>
          <a:xfrm>
            <a:off x="541425" y="436200"/>
            <a:ext cx="3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- RMSE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541425" y="2510750"/>
            <a:ext cx="50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w/ Sentiment Scores - RMSE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5" y="2910950"/>
            <a:ext cx="8157201" cy="16885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40"/>
          <p:cNvSpPr/>
          <p:nvPr/>
        </p:nvSpPr>
        <p:spPr>
          <a:xfrm>
            <a:off x="3623475" y="2344000"/>
            <a:ext cx="2047200" cy="266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3514850" y="4384925"/>
            <a:ext cx="2047200" cy="266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0"/>
          <p:cNvSpPr/>
          <p:nvPr/>
        </p:nvSpPr>
        <p:spPr>
          <a:xfrm>
            <a:off x="8628800" y="2354250"/>
            <a:ext cx="363300" cy="26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8305675" y="4354200"/>
            <a:ext cx="363300" cy="26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199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541425" y="436200"/>
            <a:ext cx="3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- MAPE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541425" y="2510750"/>
            <a:ext cx="54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Performance w/ Sentiment Scores - MAPE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00" y="801799"/>
            <a:ext cx="8375699" cy="17699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0" y="2910950"/>
            <a:ext cx="8292649" cy="1715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1"/>
          <p:cNvSpPr/>
          <p:nvPr/>
        </p:nvSpPr>
        <p:spPr>
          <a:xfrm>
            <a:off x="3663275" y="2305650"/>
            <a:ext cx="2047200" cy="266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3713325" y="4407975"/>
            <a:ext cx="2047200" cy="266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8629000" y="2305650"/>
            <a:ext cx="363300" cy="26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/>
          <p:nvPr/>
        </p:nvSpPr>
        <p:spPr>
          <a:xfrm>
            <a:off x="8536300" y="4382400"/>
            <a:ext cx="363300" cy="26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Problem &amp; Objective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address the limitations of conventional methods, there have been increased studies on the usage of machine learning (ML) models to predict stock returns.</a:t>
            </a:r>
            <a:endParaRPr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Apply linear regression models to predict stock returns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Application of deep neural networks, specifically long short-term memory (LSTM) networks for stock return </a:t>
            </a:r>
            <a:r>
              <a:rPr lang="en-GB" sz="1200"/>
              <a:t>prediction</a:t>
            </a:r>
            <a:endParaRPr sz="1200"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Financial markets also generate large amount of </a:t>
            </a:r>
            <a:r>
              <a:rPr lang="en-GB"/>
              <a:t>unstructured</a:t>
            </a:r>
            <a:r>
              <a:rPr lang="en-GB"/>
              <a:t> data including news articles, company presentation and more.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Thus, we seek to determine whether stock price movements can be predicted with natural language processing (NLP) techniques to analyze earning call transcripts/conference presentation to increase alpha from trading strategies. 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5" y="580525"/>
            <a:ext cx="8582702" cy="42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>
            <p:ph type="title"/>
          </p:nvPr>
        </p:nvSpPr>
        <p:spPr>
          <a:xfrm>
            <a:off x="632300" y="4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model predictions</a:t>
            </a:r>
            <a:endParaRPr/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35425" y="1653075"/>
            <a:ext cx="8582700" cy="10749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229763" y="3800525"/>
            <a:ext cx="8582700" cy="1074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40"/>
              <a:t>Conclusions / Observations</a:t>
            </a:r>
            <a:endParaRPr sz="1840"/>
          </a:p>
        </p:txBody>
      </p:sp>
      <p:sp>
        <p:nvSpPr>
          <p:cNvPr id="369" name="Google Shape;36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Bryan</a:t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729450" y="1853850"/>
            <a:ext cx="75792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29805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50"/>
              <a:t>Sentiment analysis on its own had decent prediction accuracy (next day / quarter)</a:t>
            </a:r>
            <a:endParaRPr sz="1750"/>
          </a:p>
          <a:p>
            <a:pPr indent="-29805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50"/>
              <a:t>However, adding sentiment analysis into our benchmark ML models did not improve performance. </a:t>
            </a:r>
            <a:endParaRPr sz="1750"/>
          </a:p>
          <a:p>
            <a:pPr indent="-29805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50"/>
              <a:t>Top performing predictions were not particularly meaningful - constant predictions/small variance.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>
            <p:ph type="title"/>
          </p:nvPr>
        </p:nvSpPr>
        <p:spPr>
          <a:xfrm>
            <a:off x="729450" y="2883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40"/>
              <a:t>Areas for further exploration</a:t>
            </a:r>
            <a:endParaRPr sz="1640"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729450" y="3277125"/>
            <a:ext cx="64254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Extending sentiment analysis to non-company published text (i.e. news articles, twitter, analyst reports) would allow modelling on shorter time slices (monthly/weekly/daily).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Increasing sample size beyond 10 years using the same methodology.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  <p:sp>
        <p:nvSpPr>
          <p:cNvPr id="379" name="Google Shape;379;p4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:)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0" name="Google Shape;390;p46"/>
          <p:cNvSpPr/>
          <p:nvPr/>
        </p:nvSpPr>
        <p:spPr>
          <a:xfrm>
            <a:off x="760800" y="1103700"/>
            <a:ext cx="889500" cy="2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550" y="0"/>
            <a:ext cx="6170449" cy="64795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>
            <p:ph type="title"/>
          </p:nvPr>
        </p:nvSpPr>
        <p:spPr>
          <a:xfrm>
            <a:off x="0" y="0"/>
            <a:ext cx="2973600" cy="851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matrix (META)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- RMSE (META)</a:t>
            </a:r>
            <a:endParaRPr/>
          </a:p>
        </p:txBody>
      </p:sp>
      <p:sp>
        <p:nvSpPr>
          <p:cNvPr id="398" name="Google Shape;39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5625675" y="3965975"/>
            <a:ext cx="332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META is generated with 21 component(s)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META: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0.27076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0" y="1854000"/>
            <a:ext cx="4676399" cy="30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- RMSE (AMZN)</a:t>
            </a:r>
            <a:endParaRPr/>
          </a:p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Google Shape;407;p48"/>
          <p:cNvSpPr txBox="1"/>
          <p:nvPr/>
        </p:nvSpPr>
        <p:spPr>
          <a:xfrm>
            <a:off x="5625675" y="3965975"/>
            <a:ext cx="332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AMZN is generated with 2 component(s)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AMZN: 0.20132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0" y="1854000"/>
            <a:ext cx="4676400" cy="30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- RMSE (NFLX)</a:t>
            </a:r>
            <a:endParaRPr/>
          </a:p>
        </p:txBody>
      </p:sp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5" name="Google Shape;415;p49"/>
          <p:cNvSpPr txBox="1"/>
          <p:nvPr/>
        </p:nvSpPr>
        <p:spPr>
          <a:xfrm>
            <a:off x="5625675" y="3965975"/>
            <a:ext cx="332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NFLX is generated with 25 component(s)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 RMSE per testing set for NFLX: 0.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21191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0" y="1854000"/>
            <a:ext cx="4676399" cy="30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930250"/>
            <a:ext cx="76887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i="1" lang="en-GB" sz="1302"/>
              <a:t>Population and source</a:t>
            </a:r>
            <a:endParaRPr b="1" i="1" sz="1302"/>
          </a:p>
          <a:p>
            <a:pPr indent="-30495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3"/>
              <a:buChar char="●"/>
            </a:pPr>
            <a:r>
              <a:rPr lang="en-GB" sz="1202"/>
              <a:t>META, AAPL, GOOGL, NFLX, AMZN</a:t>
            </a:r>
            <a:endParaRPr sz="1202"/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lang="en-GB" sz="1202"/>
              <a:t>Period: </a:t>
            </a:r>
            <a:r>
              <a:rPr lang="en-GB" sz="1202"/>
              <a:t>Mar 2013 to Mar 2023 </a:t>
            </a:r>
            <a:endParaRPr sz="1202"/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lang="en-GB" sz="1202"/>
              <a:t>Quarterly financial ratios and multiples from CIQ, and US macroeconomic data from Bloomberg</a:t>
            </a:r>
            <a:endParaRPr sz="1202"/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lang="en-GB" sz="1202"/>
              <a:t>Quarterly earnings transcripts from CIQ</a:t>
            </a:r>
            <a:endParaRPr sz="12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i="1" lang="en-GB" sz="1302"/>
              <a:t>Pre-processing of data</a:t>
            </a:r>
            <a:endParaRPr b="1" i="1" sz="1302"/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Input variables with more than 4 NaN values would be dropped with remaining missing data forward filled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All variables were normalised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i="1" lang="en-GB" sz="1302"/>
              <a:t>Output variable</a:t>
            </a:r>
            <a:endParaRPr b="1" sz="1302"/>
          </a:p>
          <a:p>
            <a:pPr indent="-30495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3"/>
              <a:buChar char="●"/>
            </a:pPr>
            <a:r>
              <a:rPr lang="en-GB" sz="1202"/>
              <a:t>Quarterly returns computed from price data from yfinance</a:t>
            </a:r>
            <a:endParaRPr sz="1202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Methodologies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Linear Regression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Neural Network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</a:t>
            </a:r>
            <a:r>
              <a:rPr lang="en-GB" sz="1500"/>
              <a:t>atural Language Processing (</a:t>
            </a:r>
            <a:r>
              <a:rPr lang="en-GB" sz="1500"/>
              <a:t>NLP)</a:t>
            </a:r>
            <a:endParaRPr sz="15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2078875"/>
            <a:ext cx="7688700" cy="21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Split training-test dataset (80-20) 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All of the input variables were used.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Separate regressions were trained for each ticker using different </a:t>
            </a:r>
            <a:r>
              <a:rPr lang="en-GB"/>
              <a:t>degrees</a:t>
            </a:r>
            <a:r>
              <a:rPr lang="en-GB"/>
              <a:t> of </a:t>
            </a:r>
            <a:r>
              <a:rPr lang="en-GB"/>
              <a:t>polynomial</a:t>
            </a:r>
            <a:r>
              <a:rPr lang="en-GB"/>
              <a:t> features (utilising sklearn.preprocessing.PolynomialFeatures).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all variables result in the issue of multicollinearity: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Potential overfitting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Increased  difficulty in determining individual impact of each input variable on output variable </a:t>
            </a:r>
            <a:endParaRPr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Regularisation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Both LASSO</a:t>
            </a:r>
            <a:r>
              <a:rPr lang="en-GB"/>
              <a:t> and ridge regressions were run separately for each ticker using different degrees of polynomial features.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Penalty would be added to the model's loss function to restrict coefficients, which would lead to zeroising / shrinkage of coefficients.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Thus, we expect the impact of multicollinearity to be reduced.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(PCR)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Principal component analysis: converts the existing input variables of the training set to linearly uncorrelated variables (i.e. principal components)</a:t>
            </a:r>
            <a:endParaRPr/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77" y="2721425"/>
            <a:ext cx="5636851" cy="23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</a:t>
            </a:r>
            <a:r>
              <a:rPr lang="en-GB"/>
              <a:t>esulting principal components cannot be directly interpreted.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</a:t>
            </a:r>
            <a:r>
              <a:rPr lang="en-GB"/>
              <a:t>eparate regression models were trained for each ticker by varying the number of PCs to be included in the model.</a:t>
            </a:r>
            <a:endParaRPr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allows us to determine the number of PCs that would give rise to the minimum RMSE.</a:t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Regression (PCR)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-1" y="4749850"/>
            <a:ext cx="76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Aloysius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